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59" r:id="rId4"/>
    <p:sldId id="272" r:id="rId5"/>
    <p:sldId id="286" r:id="rId6"/>
    <p:sldId id="290" r:id="rId7"/>
    <p:sldId id="288" r:id="rId8"/>
    <p:sldId id="291" r:id="rId9"/>
    <p:sldId id="292" r:id="rId10"/>
    <p:sldId id="285" r:id="rId11"/>
    <p:sldId id="258" r:id="rId12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Font typeface="Wingdings" pitchFamily="2" charset="2"/>
      <a:buChar char="K"/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Font typeface="Wingdings" pitchFamily="2" charset="2"/>
      <a:buChar char="K"/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Font typeface="Wingdings" pitchFamily="2" charset="2"/>
      <a:buChar char="K"/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Font typeface="Wingdings" pitchFamily="2" charset="2"/>
      <a:buChar char="K"/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Font typeface="Wingdings" pitchFamily="2" charset="2"/>
      <a:buChar char="K"/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C01"/>
    <a:srgbClr val="5F5F5F"/>
    <a:srgbClr val="03E5FD"/>
    <a:srgbClr val="CCCCCC"/>
    <a:srgbClr val="FFFF00"/>
    <a:srgbClr val="FF3300"/>
    <a:srgbClr val="FF9900"/>
    <a:srgbClr val="64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6" autoAdjust="0"/>
    <p:restoredTop sz="96364" autoAdjust="0"/>
  </p:normalViewPr>
  <p:slideViewPr>
    <p:cSldViewPr>
      <p:cViewPr varScale="1">
        <p:scale>
          <a:sx n="105" d="100"/>
          <a:sy n="105" d="100"/>
        </p:scale>
        <p:origin x="-12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08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Anywhere24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11113"/>
            <a:ext cx="6807200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Anywhere24-foo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9774238"/>
            <a:ext cx="68040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958975" y="91392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Verdana" pitchFamily="34" charset="0"/>
              </a:defRPr>
            </a:lvl1pPr>
          </a:lstStyle>
          <a:p>
            <a:r>
              <a:rPr lang="de-DE" dirty="0" smtClean="0"/>
              <a:t>Page </a:t>
            </a:r>
            <a:fld id="{7058AD5D-4745-45CB-8323-3B24269E7CB1}" type="slidenum">
              <a:rPr lang="de-DE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1102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54063"/>
            <a:ext cx="4935537" cy="3702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932222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89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9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9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9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9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16" name="Rectangle 12"/>
          <p:cNvSpPr>
            <a:spLocks noChangeArrowheads="1"/>
          </p:cNvSpPr>
          <p:nvPr/>
        </p:nvSpPr>
        <p:spPr bwMode="auto">
          <a:xfrm>
            <a:off x="7848600" y="6203950"/>
            <a:ext cx="12954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738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31913" y="765175"/>
            <a:ext cx="6629400" cy="631825"/>
          </a:xfrm>
          <a:ln algn="ctr"/>
        </p:spPr>
        <p:txBody>
          <a:bodyPr/>
          <a:lstStyle>
            <a:lvl1pPr algn="ctr">
              <a:defRPr sz="3200">
                <a:solidFill>
                  <a:srgbClr val="5F5F5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738323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484313"/>
            <a:ext cx="4572000" cy="4572000"/>
          </a:xfrm>
          <a:prstGeom prst="rect">
            <a:avLst/>
          </a:prstGeom>
          <a:noFill/>
        </p:spPr>
      </p:pic>
      <p:pic>
        <p:nvPicPr>
          <p:cNvPr id="738324" name="Picture 20" descr="ppt_anywhere24-header-160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68325"/>
          </a:xfrm>
          <a:prstGeom prst="rect">
            <a:avLst/>
          </a:prstGeom>
          <a:noFill/>
        </p:spPr>
      </p:pic>
      <p:pic>
        <p:nvPicPr>
          <p:cNvPr id="738325" name="Picture 21" descr="ppt_anywhere24-footer-101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997575"/>
            <a:ext cx="9144000" cy="86042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‹#›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‹#›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81" name="Picture 17" descr="ppt_anywhere24-header-1602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568325"/>
          </a:xfrm>
          <a:prstGeom prst="rect">
            <a:avLst/>
          </a:prstGeom>
          <a:noFill/>
        </p:spPr>
      </p:pic>
      <p:pic>
        <p:nvPicPr>
          <p:cNvPr id="216082" name="Picture 18" descr="ppt_anywhere24-footer-101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97575"/>
            <a:ext cx="9144000" cy="860425"/>
          </a:xfrm>
          <a:prstGeom prst="rect">
            <a:avLst/>
          </a:prstGeom>
          <a:noFill/>
        </p:spPr>
      </p:pic>
      <p:sp>
        <p:nvSpPr>
          <p:cNvPr id="21608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6781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1608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62000"/>
            <a:ext cx="845820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‹#›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2pPr>
      <a:lvl3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3pPr>
      <a:lvl4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4pPr>
      <a:lvl5pPr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2400">
          <a:solidFill>
            <a:srgbClr val="646464"/>
          </a:solidFill>
          <a:latin typeface="Verdana" pitchFamily="34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646464"/>
          </a:solidFill>
          <a:latin typeface="+mn-lt"/>
          <a:ea typeface="+mn-ea"/>
          <a:cs typeface="+mn-cs"/>
        </a:defRPr>
      </a:lvl1pPr>
      <a:lvl2pPr marL="542925" indent="-36353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2000">
          <a:solidFill>
            <a:srgbClr val="646464"/>
          </a:solidFill>
          <a:latin typeface="+mn-lt"/>
        </a:defRPr>
      </a:lvl2pPr>
      <a:lvl3pPr marL="1073150" indent="-25558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>
          <a:solidFill>
            <a:srgbClr val="646464"/>
          </a:solidFill>
          <a:latin typeface="+mn-lt"/>
        </a:defRPr>
      </a:lvl3pPr>
      <a:lvl4pPr marL="1520825" indent="-260350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1600">
          <a:solidFill>
            <a:srgbClr val="646464"/>
          </a:solidFill>
          <a:latin typeface="+mn-lt"/>
        </a:defRPr>
      </a:lvl4pPr>
      <a:lvl5pPr marL="1978025" indent="-27463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1400">
          <a:solidFill>
            <a:srgbClr val="646464"/>
          </a:solidFill>
          <a:latin typeface="+mn-lt"/>
        </a:defRPr>
      </a:lvl5pPr>
      <a:lvl6pPr marL="2435225" indent="-27463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1400">
          <a:solidFill>
            <a:srgbClr val="646464"/>
          </a:solidFill>
          <a:latin typeface="+mn-lt"/>
        </a:defRPr>
      </a:lvl6pPr>
      <a:lvl7pPr marL="2892425" indent="-27463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1400">
          <a:solidFill>
            <a:srgbClr val="646464"/>
          </a:solidFill>
          <a:latin typeface="+mn-lt"/>
        </a:defRPr>
      </a:lvl7pPr>
      <a:lvl8pPr marL="3349625" indent="-27463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1400">
          <a:solidFill>
            <a:srgbClr val="646464"/>
          </a:solidFill>
          <a:latin typeface="+mn-lt"/>
        </a:defRPr>
      </a:lvl8pPr>
      <a:lvl9pPr marL="3806825" indent="-274638" algn="l" rtl="0" eaLnBrk="1" fontAlgn="base" hangingPunct="1">
        <a:spcBef>
          <a:spcPct val="20000"/>
        </a:spcBef>
        <a:spcAft>
          <a:spcPct val="0"/>
        </a:spcAft>
        <a:buClr>
          <a:srgbClr val="FF9900"/>
        </a:buClr>
        <a:buSzPct val="150000"/>
        <a:buFont typeface="Arial Black" pitchFamily="34" charset="0"/>
        <a:buChar char="»"/>
        <a:defRPr sz="1400">
          <a:solidFill>
            <a:srgbClr val="646464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765175"/>
            <a:ext cx="7920879" cy="6318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noProof="0" dirty="0" smtClean="0"/>
              <a:t>Case Study: Creation and Use of a Simple Process Performance Model</a:t>
            </a:r>
            <a:endParaRPr lang="en-US" noProof="0" dirty="0"/>
          </a:p>
        </p:txBody>
      </p:sp>
      <p:sp>
        <p:nvSpPr>
          <p:cNvPr id="3" name="Textfeld 2"/>
          <p:cNvSpPr txBox="1"/>
          <p:nvPr/>
        </p:nvSpPr>
        <p:spPr>
          <a:xfrm>
            <a:off x="107504" y="3356992"/>
            <a:ext cx="233589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de-DE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Christian Hertneck</a:t>
            </a: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1447800" y="6254005"/>
            <a:ext cx="73136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11213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sz="1600" dirty="0">
              <a:solidFill>
                <a:srgbClr val="646464"/>
              </a:solidFill>
              <a:latin typeface="Verdana" pitchFamily="34" charset="0"/>
            </a:endParaRPr>
          </a:p>
          <a:p>
            <a:pPr defTabSz="811213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sz="1200" dirty="0">
                <a:solidFill>
                  <a:srgbClr val="646464"/>
                </a:solidFill>
                <a:latin typeface="Verdana" pitchFamily="34" charset="0"/>
              </a:rPr>
              <a:t>© </a:t>
            </a:r>
            <a:r>
              <a:rPr lang="en-US" sz="1200" dirty="0" smtClean="0">
                <a:solidFill>
                  <a:srgbClr val="646464"/>
                </a:solidFill>
                <a:latin typeface="Verdana" pitchFamily="34" charset="0"/>
              </a:rPr>
              <a:t>2011 </a:t>
            </a:r>
            <a:r>
              <a:rPr lang="en-US" sz="1200" dirty="0">
                <a:solidFill>
                  <a:srgbClr val="646464"/>
                </a:solidFill>
                <a:latin typeface="Verdana" pitchFamily="34" charset="0"/>
              </a:rPr>
              <a:t>by Anywhere.24 GmbH; t</a:t>
            </a:r>
            <a:r>
              <a:rPr lang="en-US" sz="1100" dirty="0">
                <a:solidFill>
                  <a:srgbClr val="646464"/>
                </a:solidFill>
                <a:latin typeface="Verdana" pitchFamily="34" charset="0"/>
              </a:rPr>
              <a:t>his material is approved for public release.</a:t>
            </a: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1447800" y="5900012"/>
            <a:ext cx="7477125" cy="4587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 marL="192088" indent="-192088" defTabSz="1027113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sz="1000" b="0" baseline="30000" dirty="0">
                <a:solidFill>
                  <a:srgbClr val="646464"/>
                </a:solidFill>
                <a:latin typeface="Verdana" pitchFamily="34" charset="0"/>
              </a:rPr>
              <a:t>SM</a:t>
            </a:r>
            <a:r>
              <a:rPr lang="en-US" sz="1000" b="0" dirty="0">
                <a:solidFill>
                  <a:srgbClr val="646464"/>
                </a:solidFill>
                <a:latin typeface="Verdana" pitchFamily="34" charset="0"/>
              </a:rPr>
              <a:t>	CMM Integration, IDEAL, and SCAMPI are service marks of Carnegie Mellon University.</a:t>
            </a:r>
          </a:p>
          <a:p>
            <a:pPr marL="192088" indent="-192088" defTabSz="1027113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sz="1000" b="0" dirty="0">
                <a:solidFill>
                  <a:srgbClr val="646464"/>
                </a:solidFill>
                <a:latin typeface="Verdana" pitchFamily="34" charset="0"/>
                <a:cs typeface="Arial" charset="0"/>
              </a:rPr>
              <a:t>®	Capability Maturity </a:t>
            </a:r>
            <a:r>
              <a:rPr lang="en-US" sz="1000" b="0" dirty="0" smtClean="0">
                <a:solidFill>
                  <a:srgbClr val="646464"/>
                </a:solidFill>
                <a:latin typeface="Verdana" pitchFamily="34" charset="0"/>
                <a:cs typeface="Arial" charset="0"/>
              </a:rPr>
              <a:t>Model </a:t>
            </a:r>
            <a:r>
              <a:rPr lang="en-US" sz="1000" b="0" dirty="0">
                <a:solidFill>
                  <a:srgbClr val="646464"/>
                </a:solidFill>
                <a:latin typeface="Verdana" pitchFamily="34" charset="0"/>
                <a:cs typeface="Arial" charset="0"/>
              </a:rPr>
              <a:t>and CMMI are registered in the U.S. Patent and Trademark Office by Carnegie Mellon University.</a:t>
            </a:r>
            <a:endParaRPr lang="en-US" sz="1000" b="0" dirty="0">
              <a:solidFill>
                <a:srgbClr val="646464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Thank you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92163"/>
            <a:ext cx="8458200" cy="400110"/>
          </a:xfrm>
        </p:spPr>
        <p:txBody>
          <a:bodyPr/>
          <a:lstStyle/>
          <a:p>
            <a:pPr marL="179387" lvl="1" indent="0">
              <a:buNone/>
            </a:pPr>
            <a:r>
              <a:rPr lang="en-US" dirty="0" smtClean="0"/>
              <a:t>Good luck with your process improvement journey</a:t>
            </a:r>
            <a:r>
              <a:rPr lang="en-US" noProof="0" dirty="0" smtClean="0"/>
              <a:t>!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403350" y="3057525"/>
            <a:ext cx="64770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dirty="0">
                <a:solidFill>
                  <a:srgbClr val="FF9900"/>
                </a:solidFill>
                <a:latin typeface="Verdana" pitchFamily="34" charset="0"/>
              </a:rPr>
              <a:t>Christian Hertneck</a:t>
            </a: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 		Anywhere.24 GmbH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</a:t>
            </a:r>
            <a:r>
              <a:rPr lang="en-US" sz="1200" b="0" dirty="0" err="1">
                <a:solidFill>
                  <a:srgbClr val="646464"/>
                </a:solidFill>
                <a:latin typeface="Verdana" pitchFamily="34" charset="0"/>
              </a:rPr>
              <a:t>Lindberghstr</a:t>
            </a: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. 11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82178 </a:t>
            </a:r>
            <a:r>
              <a:rPr lang="en-US" sz="1200" b="0" dirty="0" err="1">
                <a:solidFill>
                  <a:srgbClr val="646464"/>
                </a:solidFill>
                <a:latin typeface="Verdana" pitchFamily="34" charset="0"/>
              </a:rPr>
              <a:t>Puchheim</a:t>
            </a:r>
            <a:endParaRPr lang="en-US" sz="1200" b="0" dirty="0">
              <a:solidFill>
                <a:srgbClr val="646464"/>
              </a:solidFill>
              <a:latin typeface="Verdana" pitchFamily="34" charset="0"/>
            </a:endParaRP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Germany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P: +49 89 800 849 50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F: +49 89 800 849 59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@: c.hertneck@anywhere24.com 	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				www.anywhere24.com  &amp;  www.ccm.info</a:t>
            </a:r>
          </a:p>
          <a:p>
            <a:pPr marL="342900" indent="-342900" eaLnBrk="0" hangingPunct="0">
              <a:lnSpc>
                <a:spcPct val="100000"/>
              </a:lnSpc>
              <a:buFontTx/>
              <a:buNone/>
            </a:pPr>
            <a:r>
              <a:rPr lang="en-US" sz="1200" b="0" dirty="0">
                <a:solidFill>
                  <a:srgbClr val="646464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8" name="Picture 10" descr="Hertneck_23sw_zugeschnitt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605222"/>
            <a:ext cx="1531937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143372" y="5199082"/>
            <a:ext cx="2819400" cy="1016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0500" indent="-190500" eaLnBrk="0" hangingPunct="0">
              <a:lnSpc>
                <a:spcPct val="75000"/>
              </a:lnSpc>
              <a:spcBef>
                <a:spcPct val="5000"/>
              </a:spcBef>
              <a:buFontTx/>
              <a:buNone/>
              <a:defRPr/>
            </a:pPr>
            <a:r>
              <a:rPr lang="de-DE" sz="800" b="0" dirty="0">
                <a:solidFill>
                  <a:srgbClr val="5F5F5F"/>
                </a:solidFill>
                <a:latin typeface="+mn-lt"/>
              </a:rPr>
              <a:t>®   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Capability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Maturity Model, Carnegie Mellon, CMM,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and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CMMI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are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registered in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the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U.S. Patent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and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Trademark Office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by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Carnegie Mellon University.</a:t>
            </a:r>
            <a:endParaRPr lang="de-DE" sz="3200" b="0" dirty="0">
              <a:solidFill>
                <a:srgbClr val="5F5F5F"/>
              </a:solidFill>
              <a:latin typeface="+mn-lt"/>
            </a:endParaRPr>
          </a:p>
          <a:p>
            <a:pPr marL="190500" indent="-190500" eaLnBrk="0" hangingPunct="0">
              <a:lnSpc>
                <a:spcPct val="75000"/>
              </a:lnSpc>
              <a:spcBef>
                <a:spcPct val="5000"/>
              </a:spcBef>
              <a:buFontTx/>
              <a:buNone/>
              <a:defRPr/>
            </a:pPr>
            <a:r>
              <a:rPr lang="de-DE" sz="800" b="0" baseline="30000" dirty="0" err="1">
                <a:solidFill>
                  <a:srgbClr val="5F5F5F"/>
                </a:solidFill>
                <a:latin typeface="+mn-lt"/>
              </a:rPr>
              <a:t>sm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 	CMM Integration; IDEAL; Personal</a:t>
            </a:r>
            <a:r>
              <a:rPr lang="de-DE" sz="1500" b="0" dirty="0">
                <a:solidFill>
                  <a:srgbClr val="5F5F5F"/>
                </a:solidFill>
                <a:latin typeface="+mn-lt"/>
              </a:rPr>
              <a:t> 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Software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Process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; PSP; SCAMPI; SCAMPI Lead Assessor/ Appraiser; SEPG; Team Software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Process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;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and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TSP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are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service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marks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</a:t>
            </a:r>
            <a:r>
              <a:rPr lang="de-DE" sz="800" b="0" dirty="0" err="1">
                <a:solidFill>
                  <a:srgbClr val="5F5F5F"/>
                </a:solidFill>
                <a:latin typeface="+mn-lt"/>
              </a:rPr>
              <a:t>of</a:t>
            </a:r>
            <a:r>
              <a:rPr lang="de-DE" sz="800" b="0" dirty="0">
                <a:solidFill>
                  <a:srgbClr val="5F5F5F"/>
                </a:solidFill>
                <a:latin typeface="+mn-lt"/>
              </a:rPr>
              <a:t> Carnegie Mellon University.</a:t>
            </a:r>
          </a:p>
        </p:txBody>
      </p:sp>
      <p:pic>
        <p:nvPicPr>
          <p:cNvPr id="10" name="Picture 7" descr="SEIPartner_FL_2C_Blu_B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214950"/>
            <a:ext cx="305911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10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71055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Änderungshistorie</a:t>
            </a:r>
            <a:endParaRPr lang="en-US" noProof="0" dirty="0"/>
          </a:p>
        </p:txBody>
      </p:sp>
      <p:graphicFrame>
        <p:nvGraphicFramePr>
          <p:cNvPr id="6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417023"/>
              </p:ext>
            </p:extLst>
          </p:nvPr>
        </p:nvGraphicFramePr>
        <p:xfrm>
          <a:off x="395288" y="828675"/>
          <a:ext cx="8293100" cy="2340296"/>
        </p:xfrm>
        <a:graphic>
          <a:graphicData uri="http://schemas.openxmlformats.org/drawingml/2006/table">
            <a:tbl>
              <a:tblPr/>
              <a:tblGrid>
                <a:gridCol w="720725"/>
                <a:gridCol w="935037"/>
                <a:gridCol w="865188"/>
                <a:gridCol w="4632325"/>
                <a:gridCol w="1139825"/>
              </a:tblGrid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Version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Draft / </a:t>
                      </a:r>
                      <a:b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for review / released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Date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Comments/Change History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Responsible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0.01</a:t>
                      </a: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Draft</a:t>
                      </a: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05.01.2011</a:t>
                      </a: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Initial version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C. Hertneck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1.00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Released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14.01.2011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/>
                          <a:latin typeface="Verdana" pitchFamily="34" charset="0"/>
                        </a:rPr>
                        <a:t>PAP HM WG 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11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Content</a:t>
            </a:r>
            <a:endParaRPr lang="en-US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8296" y="620688"/>
            <a:ext cx="8458200" cy="3600986"/>
          </a:xfrm>
        </p:spPr>
        <p:txBody>
          <a:bodyPr/>
          <a:lstStyle/>
          <a:p>
            <a:pPr lvl="1"/>
            <a:r>
              <a:rPr lang="en-US" noProof="0" dirty="0" smtClean="0"/>
              <a:t>Characteristics of organization</a:t>
            </a:r>
          </a:p>
          <a:p>
            <a:pPr marL="179387" lvl="1" indent="0">
              <a:buNone/>
            </a:pPr>
            <a:endParaRPr lang="en-US" noProof="0" dirty="0" smtClean="0"/>
          </a:p>
          <a:p>
            <a:pPr lvl="1"/>
            <a:r>
              <a:rPr lang="en-US" noProof="0" dirty="0" smtClean="0"/>
              <a:t>Breakdown of metrics</a:t>
            </a:r>
          </a:p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Walk through of creation of process performance model (PPM)</a:t>
            </a:r>
          </a:p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Use of the process performance model in project management</a:t>
            </a:r>
          </a:p>
          <a:p>
            <a:pPr marL="179387" lvl="1" indent="0">
              <a:buNone/>
            </a:pPr>
            <a:endParaRPr lang="en-US" noProof="0" dirty="0" smtClean="0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2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49305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Characteristics of organization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4327338"/>
          </a:xfrm>
        </p:spPr>
        <p:txBody>
          <a:bodyPr/>
          <a:lstStyle/>
          <a:p>
            <a:pPr lvl="1"/>
            <a:r>
              <a:rPr lang="en-US" noProof="0" dirty="0" smtClean="0"/>
              <a:t>Chinese software supplier</a:t>
            </a:r>
          </a:p>
          <a:p>
            <a:pPr lvl="1"/>
            <a:endParaRPr lang="en-US" noProof="0" dirty="0" smtClean="0"/>
          </a:p>
          <a:p>
            <a:pPr lvl="1"/>
            <a:r>
              <a:rPr lang="en-US" noProof="0" dirty="0" smtClean="0"/>
              <a:t>Specializes in providing security SW for Japanese banking industry</a:t>
            </a:r>
          </a:p>
          <a:p>
            <a:pPr lvl="1"/>
            <a:endParaRPr lang="en-US" dirty="0" smtClean="0"/>
          </a:p>
          <a:p>
            <a:pPr lvl="1"/>
            <a:r>
              <a:rPr lang="en-US" noProof="0" dirty="0" smtClean="0"/>
              <a:t>Approximately 80 developers/testers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Highly committed management team</a:t>
            </a:r>
          </a:p>
          <a:p>
            <a:pPr lvl="1"/>
            <a:endParaRPr lang="en-US" noProof="0" dirty="0" smtClean="0"/>
          </a:p>
          <a:p>
            <a:pPr marL="179387" lvl="1" indent="0">
              <a:buNone/>
            </a:pPr>
            <a:endParaRPr lang="en-US" noProof="0" dirty="0" smtClean="0"/>
          </a:p>
          <a:p>
            <a:pPr lvl="2"/>
            <a:endParaRPr lang="en-US" dirty="0" smtClean="0"/>
          </a:p>
          <a:p>
            <a:pPr lvl="2"/>
            <a:endParaRPr lang="en-US" noProof="0" dirty="0" smtClean="0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3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72546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Breakdown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r>
              <a:rPr lang="de-DE" dirty="0" smtClean="0"/>
              <a:t>- 1</a:t>
            </a:r>
            <a:endParaRPr lang="en-US" noProof="0" dirty="0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4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96372"/>
              </p:ext>
            </p:extLst>
          </p:nvPr>
        </p:nvGraphicFramePr>
        <p:xfrm>
          <a:off x="251520" y="980727"/>
          <a:ext cx="8280919" cy="432083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340720"/>
                <a:gridCol w="1498452"/>
                <a:gridCol w="2129379"/>
                <a:gridCol w="1813916"/>
                <a:gridCol w="1498452"/>
              </a:tblGrid>
              <a:tr h="720081"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Business objective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Specific indicator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Management Process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Connected process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Comment indicator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787">
                <a:tc rowSpan="5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Exceeding customer satisfaction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</a:t>
                      </a:r>
                      <a:r>
                        <a:rPr lang="en-US" sz="1200" baseline="0" dirty="0" smtClean="0">
                          <a:latin typeface="Arial"/>
                        </a:rPr>
                        <a:t> testing defect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Review management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Review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density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78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Review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</a:tr>
              <a:tr h="71678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Testing process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 testing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Case</a:t>
                      </a:r>
                      <a:r>
                        <a:rPr lang="en-US" sz="1200" baseline="0" dirty="0" smtClean="0">
                          <a:latin typeface="Arial"/>
                        </a:rPr>
                        <a:t> density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78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management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 testing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density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6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Automatic proposal to customers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Subject/Q&amp;A management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Detailed design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Q&amp;A discovery rate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9478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Breakdown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r>
              <a:rPr lang="de-DE" dirty="0" smtClean="0"/>
              <a:t>- 2</a:t>
            </a:r>
            <a:endParaRPr lang="en-US" noProof="0" dirty="0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5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804323"/>
              </p:ext>
            </p:extLst>
          </p:nvPr>
        </p:nvGraphicFramePr>
        <p:xfrm>
          <a:off x="251521" y="980727"/>
          <a:ext cx="8424935" cy="411362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224136"/>
                <a:gridCol w="1368152"/>
                <a:gridCol w="1944216"/>
                <a:gridCol w="1656184"/>
                <a:gridCol w="2232247"/>
              </a:tblGrid>
              <a:tr h="720081"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Business objective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Specific indicator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Management Process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Connected process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 smtClean="0">
                          <a:latin typeface="Arial Black"/>
                        </a:rPr>
                        <a:t>Comment indicator</a:t>
                      </a:r>
                      <a:endParaRPr lang="en-US" sz="1400" b="0" i="0" dirty="0">
                        <a:latin typeface="Arial Black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rowSpan="6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Constant</a:t>
                      </a:r>
                      <a:r>
                        <a:rPr lang="en-US" sz="1200" baseline="0" dirty="0" smtClean="0">
                          <a:latin typeface="Arial"/>
                        </a:rPr>
                        <a:t> increase of productivity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Enhancing standardized</a:t>
                      </a:r>
                      <a:r>
                        <a:rPr lang="en-US" sz="1200" baseline="0" dirty="0" smtClean="0">
                          <a:latin typeface="Arial"/>
                        </a:rPr>
                        <a:t> management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Affairs</a:t>
                      </a:r>
                      <a:r>
                        <a:rPr lang="en-US" sz="1200" baseline="0" dirty="0" smtClean="0">
                          <a:latin typeface="Arial"/>
                        </a:rPr>
                        <a:t> management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Detailed design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Productivity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34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Coding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</a:tr>
              <a:tr h="57277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>
                        <a:latin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 testing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0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Internal integrated testing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Constant new development and testing tools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Development process of all standards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Constantly perfecting system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68486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Breakdown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r>
              <a:rPr lang="de-DE" dirty="0" smtClean="0"/>
              <a:t>- 3</a:t>
            </a:r>
            <a:endParaRPr lang="en-US" noProof="0" dirty="0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6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210898"/>
              </p:ext>
            </p:extLst>
          </p:nvPr>
        </p:nvGraphicFramePr>
        <p:xfrm>
          <a:off x="107505" y="692696"/>
          <a:ext cx="8784975" cy="505234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875568"/>
                <a:gridCol w="904853"/>
                <a:gridCol w="955166"/>
                <a:gridCol w="1008828"/>
                <a:gridCol w="1152128"/>
                <a:gridCol w="936104"/>
                <a:gridCol w="792088"/>
                <a:gridCol w="1227757"/>
                <a:gridCol w="932483"/>
              </a:tblGrid>
              <a:tr h="504056"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Process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Products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Data collection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Evaluation indicator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Indicator description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Objective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Formula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Measurement objective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Condition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660">
                <a:tc rowSpan="3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 testing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Case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Case number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 testing productivity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Unit testing productivity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Coding rows/working number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Baseline, lower limit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PL/BL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7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</a:t>
                      </a:r>
                      <a:r>
                        <a:rPr lang="en-US" sz="1200" baseline="0" dirty="0" smtClean="0">
                          <a:latin typeface="Arial"/>
                        </a:rPr>
                        <a:t> number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Case density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Measure if unit case is enough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Case</a:t>
                      </a:r>
                      <a:r>
                        <a:rPr lang="en-US" sz="1200" baseline="0" dirty="0" smtClean="0">
                          <a:latin typeface="Arial"/>
                        </a:rPr>
                        <a:t> number/coding rows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Baseline, upper limit, and lower limit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PL/BL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Working hours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density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Measure detailed</a:t>
                      </a:r>
                      <a:r>
                        <a:rPr lang="en-US" sz="1200" baseline="0" dirty="0" smtClean="0">
                          <a:latin typeface="Arial"/>
                        </a:rPr>
                        <a:t> design and coding quality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number/coding</a:t>
                      </a:r>
                      <a:r>
                        <a:rPr lang="en-US" sz="1200" baseline="0" dirty="0" smtClean="0">
                          <a:latin typeface="Arial"/>
                        </a:rPr>
                        <a:t> rows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Baseline, upper limit, and lower limit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PL/BL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34830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60648"/>
            <a:ext cx="6781800" cy="609600"/>
          </a:xfrm>
        </p:spPr>
        <p:txBody>
          <a:bodyPr/>
          <a:lstStyle/>
          <a:p>
            <a:r>
              <a:rPr lang="de-DE" dirty="0" err="1" smtClean="0"/>
              <a:t>History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Performance Baselines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Unit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defect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endParaRPr lang="en-US" noProof="0" dirty="0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61225" y="6335713"/>
            <a:ext cx="1905000" cy="228600"/>
          </a:xfrm>
          <a:prstGeom prst="rect">
            <a:avLst/>
          </a:prstGeo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7</a:t>
            </a:fld>
            <a:endParaRPr lang="de-DE" sz="800" dirty="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dirty="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490652"/>
              </p:ext>
            </p:extLst>
          </p:nvPr>
        </p:nvGraphicFramePr>
        <p:xfrm>
          <a:off x="683568" y="2060849"/>
          <a:ext cx="7992888" cy="197661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864095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Benchmark value (CL)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Upper control line (LCL)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 control line (LCL)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2.709163347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7.420992386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2.686674749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6.69892418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1.571215749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4.966314261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68486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Creation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PPM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8</a:t>
            </a:fld>
            <a:endParaRPr lang="de-DE" sz="80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4" b="30960"/>
          <a:stretch/>
        </p:blipFill>
        <p:spPr bwMode="auto">
          <a:xfrm>
            <a:off x="1585913" y="908720"/>
            <a:ext cx="5972175" cy="320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3" y="562471"/>
            <a:ext cx="468052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Cause and Effect (Fishbone) Diagram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4437112"/>
            <a:ext cx="4710845" cy="686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Arial"/>
              </a:rPr>
              <a:t>Relationships among attributes of the process</a:t>
            </a:r>
          </a:p>
          <a:p>
            <a:pPr>
              <a:buNone/>
            </a:pPr>
            <a:r>
              <a:rPr lang="en-US" sz="1200" dirty="0" smtClean="0">
                <a:latin typeface="Arial"/>
              </a:rPr>
              <a:t/>
            </a:r>
            <a:br>
              <a:rPr lang="en-US" sz="1200" dirty="0" smtClean="0">
                <a:latin typeface="Arial"/>
              </a:rPr>
            </a:br>
            <a:r>
              <a:rPr lang="en-US" sz="1200" dirty="0" smtClean="0">
                <a:latin typeface="Arial"/>
              </a:rPr>
              <a:t>Formula: </a:t>
            </a:r>
            <a:r>
              <a:rPr lang="en-US" sz="1200" b="0" dirty="0">
                <a:solidFill>
                  <a:srgbClr val="000000"/>
                </a:solidFill>
                <a:latin typeface="Arial"/>
                <a:ea typeface="Lucida Grande"/>
                <a:cs typeface="Lucida Grande"/>
              </a:rPr>
              <a:t>(Defect Density of UT)Y=B1*X1+B2*X2+B3*X3+B0</a:t>
            </a:r>
            <a:endParaRPr lang="en-US" sz="1200" dirty="0"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79129"/>
              </p:ext>
            </p:extLst>
          </p:nvPr>
        </p:nvGraphicFramePr>
        <p:xfrm>
          <a:off x="1619672" y="5085184"/>
          <a:ext cx="6096000" cy="1267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048"/>
                <a:gridCol w="5663952"/>
              </a:tblGrid>
              <a:tr h="31683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X1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Test case of UT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3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X2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Code review of efficiency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3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X3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Team work experience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3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Y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</a:t>
                      </a:r>
                      <a:r>
                        <a:rPr lang="en-US" sz="1200" baseline="0" dirty="0" smtClean="0">
                          <a:latin typeface="Arial"/>
                        </a:rPr>
                        <a:t> density of UT</a:t>
                      </a:r>
                      <a:endParaRPr lang="en-US" sz="120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888536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Performance Models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T</a:t>
            </a:r>
            <a:r>
              <a:rPr lang="de-DE" dirty="0" err="1" smtClean="0"/>
              <a:t>heir</a:t>
            </a:r>
            <a:r>
              <a:rPr lang="de-DE" dirty="0" smtClean="0"/>
              <a:t> </a:t>
            </a:r>
            <a:r>
              <a:rPr lang="de-DE" dirty="0" err="1"/>
              <a:t>U</a:t>
            </a:r>
            <a:r>
              <a:rPr lang="de-DE" dirty="0" err="1" smtClean="0"/>
              <a:t>sage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>
              <a:buFont typeface="Wingdings" pitchFamily="2" charset="2"/>
              <a:buNone/>
            </a:pPr>
            <a:r>
              <a:rPr lang="de-DE" sz="800" smtClean="0">
                <a:solidFill>
                  <a:srgbClr val="FF9900"/>
                </a:solidFill>
                <a:latin typeface="+mn-lt"/>
              </a:rPr>
              <a:t>Page </a:t>
            </a:r>
            <a:fld id="{B0647CC0-61CB-4EDE-9965-D9E3B149E133}" type="slidenum">
              <a:rPr lang="de-DE" sz="800" smtClean="0">
                <a:solidFill>
                  <a:srgbClr val="FF9900"/>
                </a:solidFill>
                <a:latin typeface="+mn-lt"/>
              </a:rPr>
              <a:pPr algn="r">
                <a:buFont typeface="Wingdings" pitchFamily="2" charset="2"/>
                <a:buNone/>
              </a:pPr>
              <a:t>9</a:t>
            </a:fld>
            <a:endParaRPr lang="de-DE" sz="800" smtClean="0">
              <a:solidFill>
                <a:srgbClr val="FF9900"/>
              </a:solidFill>
              <a:latin typeface="+mn-lt"/>
            </a:endParaRPr>
          </a:p>
          <a:p>
            <a:pPr algn="r">
              <a:buFont typeface="Wingdings" pitchFamily="2" charset="2"/>
              <a:buNone/>
            </a:pPr>
            <a:r>
              <a:rPr lang="de-DE" sz="800" smtClean="0">
                <a:solidFill>
                  <a:srgbClr val="FF9900"/>
                </a:solidFill>
                <a:latin typeface="+mn-lt"/>
              </a:rPr>
              <a:t>© Anywhere.24 GmbH, 2011</a:t>
            </a:r>
            <a:endParaRPr lang="de-DE" sz="800" dirty="0">
              <a:solidFill>
                <a:srgbClr val="FF9900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69159"/>
              </p:ext>
            </p:extLst>
          </p:nvPr>
        </p:nvGraphicFramePr>
        <p:xfrm>
          <a:off x="144014" y="919739"/>
          <a:ext cx="8820474" cy="423745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334191"/>
                <a:gridCol w="1185946"/>
                <a:gridCol w="5410879"/>
                <a:gridCol w="889458"/>
              </a:tblGrid>
              <a:tr h="504056"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Performance model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Formula</a:t>
                      </a:r>
                      <a:r>
                        <a:rPr lang="en-US" sz="1200" b="1" i="0" baseline="0" dirty="0" smtClean="0">
                          <a:latin typeface="Arial"/>
                        </a:rPr>
                        <a:t> of computation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Predicted model formula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>
                          <a:latin typeface="Arial"/>
                        </a:rPr>
                        <a:t>Predicted</a:t>
                      </a:r>
                      <a:r>
                        <a:rPr lang="en-US" sz="1200" b="1" i="0" baseline="0" dirty="0" smtClean="0">
                          <a:latin typeface="Arial"/>
                        </a:rPr>
                        <a:t> value</a:t>
                      </a:r>
                      <a:endParaRPr lang="en-US" sz="1200" b="1" i="0" dirty="0">
                        <a:latin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626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Review defect density in detail design phase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Review defect/page number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Y=0.224994949+4. 13665924*X2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0.47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7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density</a:t>
                      </a:r>
                      <a:r>
                        <a:rPr lang="en-US" sz="1200" baseline="0" dirty="0" smtClean="0">
                          <a:latin typeface="Arial"/>
                        </a:rPr>
                        <a:t> in unit testing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number/KLOC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Y=0. 503490447+0. 015001709*X1+0. 051849451*X2-0.</a:t>
                      </a:r>
                      <a:r>
                        <a:rPr lang="en-US" sz="1200" baseline="0" dirty="0" smtClean="0">
                          <a:latin typeface="Arial"/>
                        </a:rPr>
                        <a:t> 650499022*X3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1.61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17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</a:t>
                      </a:r>
                      <a:r>
                        <a:rPr lang="en-US" sz="1200" baseline="0" dirty="0" smtClean="0">
                          <a:latin typeface="Arial"/>
                        </a:rPr>
                        <a:t> density in the inner integrated testing phase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Defect number/KLOC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Y=0. 881138598+0.</a:t>
                      </a:r>
                      <a:r>
                        <a:rPr lang="en-US" sz="1200" baseline="0" dirty="0" smtClean="0">
                          <a:latin typeface="Arial"/>
                        </a:rPr>
                        <a:t> 009646053*X1-1. 139836566*X2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</a:rPr>
                        <a:t>3.38</a:t>
                      </a:r>
                      <a:endParaRPr lang="en-US" sz="1200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771633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Anywhere24_ppt-Vorlgage_yymmdd_1v05d">
  <a:themeElements>
    <a:clrScheme name="Anywhere24_ppt-Vorlgage_yymmddd_1v0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2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K"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K"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Anywhere24_ppt-Vorlgage_yymmddd_1v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ywhere24_ppt-Vorlgage_yymmddd_1v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ywhere24_ppt-Vorlgage_yymmddd_1v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ywhere24_ppt-Vorlgage_yymmddd_1v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ywhere24_ppt-Vorlgage_yymmddd_1v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ywhere24_ppt-Vorlgage_yymmddd_1v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ywhere24_ppt-Vorlgage_yymmddd_1v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FF00"/>
      </a:dk2>
      <a:lt2>
        <a:srgbClr val="FF0000"/>
      </a:lt2>
      <a:accent1>
        <a:srgbClr val="0000FF"/>
      </a:accent1>
      <a:accent2>
        <a:srgbClr val="00FFFF"/>
      </a:accent2>
      <a:accent3>
        <a:srgbClr val="FFFFFF"/>
      </a:accent3>
      <a:accent4>
        <a:srgbClr val="000000"/>
      </a:accent4>
      <a:accent5>
        <a:srgbClr val="AAAAFF"/>
      </a:accent5>
      <a:accent6>
        <a:srgbClr val="00E7E7"/>
      </a:accent6>
      <a:hlink>
        <a:srgbClr val="FF00FF"/>
      </a:hlink>
      <a:folHlink>
        <a:srgbClr val="FFFF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FF00"/>
      </a:dk2>
      <a:lt2>
        <a:srgbClr val="FF0000"/>
      </a:lt2>
      <a:accent1>
        <a:srgbClr val="0000FF"/>
      </a:accent1>
      <a:accent2>
        <a:srgbClr val="00FFFF"/>
      </a:accent2>
      <a:accent3>
        <a:srgbClr val="FFFFFF"/>
      </a:accent3>
      <a:accent4>
        <a:srgbClr val="000000"/>
      </a:accent4>
      <a:accent5>
        <a:srgbClr val="AAAAFF"/>
      </a:accent5>
      <a:accent6>
        <a:srgbClr val="00E7E7"/>
      </a:accent6>
      <a:hlink>
        <a:srgbClr val="FF00FF"/>
      </a:hlink>
      <a:folHlink>
        <a:srgbClr val="FFFF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Anywhere24_ppt-Vorlgage_yymmdd_1v05d</Template>
  <TotalTime>98</TotalTime>
  <Words>575</Words>
  <Application>Microsoft Macintosh PowerPoint</Application>
  <PresentationFormat>On-screen Show (4:3)</PresentationFormat>
  <Paragraphs>187</Paragraphs>
  <Slides>11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Anywhere24_ppt-Vorlgage_yymmdd_1v05d</vt:lpstr>
      <vt:lpstr>Case Study: Creation and Use of a Simple Process Performance Model</vt:lpstr>
      <vt:lpstr>Content</vt:lpstr>
      <vt:lpstr>Characteristics of organization</vt:lpstr>
      <vt:lpstr>Breakdown of Metrics- 1</vt:lpstr>
      <vt:lpstr>Breakdown of Metrics- 2</vt:lpstr>
      <vt:lpstr>Breakdown of Metrics- 3</vt:lpstr>
      <vt:lpstr>History of Performance Baselines  Unit testing defect density</vt:lpstr>
      <vt:lpstr>Creation of PPM</vt:lpstr>
      <vt:lpstr>Performance Models and Their Usage</vt:lpstr>
      <vt:lpstr>Thank you </vt:lpstr>
      <vt:lpstr>Änderungshistorie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Hertneck | Anywhere.24 GmbH</dc:creator>
  <cp:lastModifiedBy>Hollen Barmer</cp:lastModifiedBy>
  <cp:revision>30</cp:revision>
  <dcterms:created xsi:type="dcterms:W3CDTF">2010-12-16T16:55:17Z</dcterms:created>
  <dcterms:modified xsi:type="dcterms:W3CDTF">2011-11-22T18:32:07Z</dcterms:modified>
</cp:coreProperties>
</file>